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5" r:id="rId3"/>
    <p:sldId id="272" r:id="rId4"/>
    <p:sldId id="258" r:id="rId5"/>
    <p:sldId id="276" r:id="rId6"/>
    <p:sldId id="260" r:id="rId7"/>
    <p:sldId id="279" r:id="rId8"/>
    <p:sldId id="274" r:id="rId9"/>
    <p:sldId id="278" r:id="rId10"/>
    <p:sldId id="262" r:id="rId11"/>
    <p:sldId id="263" r:id="rId12"/>
    <p:sldId id="265" r:id="rId13"/>
    <p:sldId id="267" r:id="rId14"/>
    <p:sldId id="277" r:id="rId15"/>
    <p:sldId id="271" r:id="rId16"/>
    <p:sldId id="268" r:id="rId17"/>
    <p:sldId id="269" r:id="rId18"/>
    <p:sldId id="270" r:id="rId19"/>
    <p:sldId id="27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0DABFF-6876-4C8C-83EA-4AA5453C5B65}" v="92" dt="2024-04-22T08:51:48.6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51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124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A7857-5502-440E-B329-EE5162E17E1E}" type="datetimeFigureOut">
              <a:rPr lang="en-BE" smtClean="0"/>
              <a:t>22/04/2024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6164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A7857-5502-440E-B329-EE5162E17E1E}" type="datetimeFigureOut">
              <a:rPr lang="en-BE" smtClean="0"/>
              <a:t>22/04/2024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2254418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A7857-5502-440E-B329-EE5162E17E1E}" type="datetimeFigureOut">
              <a:rPr lang="en-BE" smtClean="0"/>
              <a:t>22/04/2024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75737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A7857-5502-440E-B329-EE5162E17E1E}" type="datetimeFigureOut">
              <a:rPr lang="en-BE" smtClean="0"/>
              <a:t>22/04/2024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91672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A7857-5502-440E-B329-EE5162E17E1E}" type="datetimeFigureOut">
              <a:rPr lang="en-BE" smtClean="0"/>
              <a:t>22/04/2024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967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A7857-5502-440E-B329-EE5162E17E1E}" type="datetimeFigureOut">
              <a:rPr lang="en-BE" smtClean="0"/>
              <a:t>22/04/2024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91530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A7857-5502-440E-B329-EE5162E17E1E}" type="datetimeFigureOut">
              <a:rPr lang="en-BE" smtClean="0"/>
              <a:t>22/04/2024</a:t>
            </a:fld>
            <a:endParaRPr lang="en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60726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A7857-5502-440E-B329-EE5162E17E1E}" type="datetimeFigureOut">
              <a:rPr lang="en-BE" smtClean="0"/>
              <a:t>22/04/2024</a:t>
            </a:fld>
            <a:endParaRPr lang="en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837633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A7857-5502-440E-B329-EE5162E17E1E}" type="datetimeFigureOut">
              <a:rPr lang="en-BE" smtClean="0"/>
              <a:t>22/04/2024</a:t>
            </a:fld>
            <a:endParaRPr lang="en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22501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B8A7857-5502-440E-B329-EE5162E17E1E}" type="datetimeFigureOut">
              <a:rPr lang="en-BE" smtClean="0"/>
              <a:t>22/04/2024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11590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A7857-5502-440E-B329-EE5162E17E1E}" type="datetimeFigureOut">
              <a:rPr lang="en-BE" smtClean="0"/>
              <a:t>22/04/2024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844307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B8A7857-5502-440E-B329-EE5162E17E1E}" type="datetimeFigureOut">
              <a:rPr lang="en-BE" smtClean="0"/>
              <a:t>22/04/2024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A752736-99EE-437A-98E7-8BC9CDC0B5CA}" type="slidenum">
              <a:rPr lang="en-BE" smtClean="0"/>
              <a:t>‹#›</a:t>
            </a:fld>
            <a:endParaRPr lang="en-B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126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84483-FD36-8E04-D55D-025D3367C9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</a:t>
            </a:r>
            <a:br>
              <a:rPr lang="en-US" dirty="0"/>
            </a:br>
            <a:r>
              <a:rPr lang="en-US" sz="8800" b="1" dirty="0"/>
              <a:t>computer vision</a:t>
            </a:r>
            <a:endParaRPr lang="en-BE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AB32DA-7177-FED1-925F-7CC9C1E286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WORKSHOP by Maarten </a:t>
            </a:r>
            <a:r>
              <a:rPr lang="en-US" dirty="0" err="1"/>
              <a:t>Knaepen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0263752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8DF7-BC2E-2615-E237-450FA082FE1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85749" y="872801"/>
            <a:ext cx="11601451" cy="5089849"/>
          </a:xfrm>
          <a:noFill/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In the first layer, the model detects diagonal, horizontal, and vertical edges, along with various gradients.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These learned features serve as basic building blocks for computer vision tasks and resemble human visual perception and handcrafted computer vision features.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2" y="0"/>
            <a:ext cx="11791951" cy="857250"/>
          </a:xfrm>
        </p:spPr>
        <p:txBody>
          <a:bodyPr>
            <a:normAutofit/>
          </a:bodyPr>
          <a:lstStyle/>
          <a:p>
            <a:r>
              <a:rPr lang="en-US" dirty="0"/>
              <a:t>What our image recognizer learned – </a:t>
            </a:r>
            <a:r>
              <a:rPr lang="en-US" b="1" dirty="0"/>
              <a:t>Layer 1</a:t>
            </a:r>
            <a:endParaRPr lang="en-BE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6B40B4-588B-D5DE-F9A2-B24F74236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2879" y="2038350"/>
            <a:ext cx="4606243" cy="4716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852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1" y="0"/>
            <a:ext cx="11777566" cy="857250"/>
          </a:xfrm>
        </p:spPr>
        <p:txBody>
          <a:bodyPr>
            <a:normAutofit/>
          </a:bodyPr>
          <a:lstStyle/>
          <a:p>
            <a:r>
              <a:rPr lang="en-US" dirty="0"/>
              <a:t>What our image recognizer learned – </a:t>
            </a:r>
            <a:r>
              <a:rPr lang="en-US" b="1" dirty="0"/>
              <a:t>Layer 2</a:t>
            </a:r>
            <a:endParaRPr lang="en-BE" dirty="0"/>
          </a:p>
        </p:txBody>
      </p:sp>
      <p:pic>
        <p:nvPicPr>
          <p:cNvPr id="3074" name="Picture 2" descr="Activations of the second layer of a CNN">
            <a:extLst>
              <a:ext uri="{FF2B5EF4-FFF2-40B4-BE49-F238E27FC236}">
                <a16:creationId xmlns:a16="http://schemas.microsoft.com/office/drawing/2014/main" id="{D48CF9B2-11CD-BD2D-8489-414D45C89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351" y="1838325"/>
            <a:ext cx="10027298" cy="4723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FF65C13-281C-4F67-99FD-0C8FE03E4753}"/>
              </a:ext>
            </a:extLst>
          </p:cNvPr>
          <p:cNvSpPr txBox="1">
            <a:spLocks/>
          </p:cNvSpPr>
          <p:nvPr/>
        </p:nvSpPr>
        <p:spPr>
          <a:xfrm>
            <a:off x="285749" y="872802"/>
            <a:ext cx="11777566" cy="1651324"/>
          </a:xfrm>
          <a:prstGeom prst="rect">
            <a:avLst/>
          </a:prstGeom>
          <a:noFill/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</a:t>
            </a:r>
            <a:r>
              <a:rPr lang="en-US" dirty="0">
                <a:solidFill>
                  <a:schemeClr val="tx1"/>
                </a:solidFill>
                <a:latin typeface="Söhne"/>
              </a:rPr>
              <a:t>This layers d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etects corners, lines, circles, and patterns, built from layer 1 building blocks.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Corresponding patches from actual images illustrate feature matches, like gradients and textures from sunsets.</a:t>
            </a:r>
          </a:p>
        </p:txBody>
      </p:sp>
    </p:spTree>
    <p:extLst>
      <p:ext uri="{BB962C8B-B14F-4D97-AF65-F5344CB8AC3E}">
        <p14:creationId xmlns:p14="http://schemas.microsoft.com/office/powerpoint/2010/main" val="1364063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1" y="0"/>
            <a:ext cx="11692590" cy="857250"/>
          </a:xfrm>
        </p:spPr>
        <p:txBody>
          <a:bodyPr>
            <a:normAutofit/>
          </a:bodyPr>
          <a:lstStyle/>
          <a:p>
            <a:r>
              <a:rPr lang="en-US" dirty="0"/>
              <a:t>What our image recognizer learned – </a:t>
            </a:r>
            <a:r>
              <a:rPr lang="en-US" b="1" dirty="0"/>
              <a:t>Layer 3</a:t>
            </a:r>
            <a:endParaRPr lang="en-BE" dirty="0"/>
          </a:p>
        </p:txBody>
      </p:sp>
      <p:pic>
        <p:nvPicPr>
          <p:cNvPr id="4098" name="Picture 2" descr="Activations of the third layer of a CNN">
            <a:extLst>
              <a:ext uri="{FF2B5EF4-FFF2-40B4-BE49-F238E27FC236}">
                <a16:creationId xmlns:a16="http://schemas.microsoft.com/office/drawing/2014/main" id="{3856E190-0D07-671C-316C-8900F94553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318" y="1612252"/>
            <a:ext cx="11531365" cy="4348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FBA0C7B-0D53-31AD-BD36-3D86625C751A}"/>
              </a:ext>
            </a:extLst>
          </p:cNvPr>
          <p:cNvSpPr txBox="1">
            <a:spLocks/>
          </p:cNvSpPr>
          <p:nvPr/>
        </p:nvSpPr>
        <p:spPr>
          <a:xfrm>
            <a:off x="285749" y="872801"/>
            <a:ext cx="11601451" cy="1413199"/>
          </a:xfrm>
          <a:prstGeom prst="rect">
            <a:avLst/>
          </a:prstGeom>
          <a:noFill/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Righthand side of the picture: Features identify higher-level semantic components like car wheels, text, and flower petals.</a:t>
            </a:r>
          </a:p>
        </p:txBody>
      </p:sp>
    </p:spTree>
    <p:extLst>
      <p:ext uri="{BB962C8B-B14F-4D97-AF65-F5344CB8AC3E}">
        <p14:creationId xmlns:p14="http://schemas.microsoft.com/office/powerpoint/2010/main" val="4718007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2" y="0"/>
            <a:ext cx="11820527" cy="857250"/>
          </a:xfrm>
        </p:spPr>
        <p:txBody>
          <a:bodyPr>
            <a:normAutofit/>
          </a:bodyPr>
          <a:lstStyle/>
          <a:p>
            <a:r>
              <a:rPr lang="en-US" dirty="0"/>
              <a:t>What our image recognizer learned – </a:t>
            </a:r>
            <a:r>
              <a:rPr lang="en-US" b="1" dirty="0"/>
              <a:t>Layers 4-5</a:t>
            </a:r>
            <a:endParaRPr lang="en-BE" dirty="0"/>
          </a:p>
        </p:txBody>
      </p:sp>
      <p:pic>
        <p:nvPicPr>
          <p:cNvPr id="5122" name="Picture 2" descr="Activations of layers 4 and 5 of a CNN">
            <a:extLst>
              <a:ext uri="{FF2B5EF4-FFF2-40B4-BE49-F238E27FC236}">
                <a16:creationId xmlns:a16="http://schemas.microsoft.com/office/drawing/2014/main" id="{A352829A-796C-1473-4CA2-FAB9CEB1B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9576" y="1447800"/>
            <a:ext cx="9872848" cy="5248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907EDA2-4EE1-F355-E39E-4B2BDF5A3150}"/>
              </a:ext>
            </a:extLst>
          </p:cNvPr>
          <p:cNvSpPr txBox="1">
            <a:spLocks/>
          </p:cNvSpPr>
          <p:nvPr/>
        </p:nvSpPr>
        <p:spPr>
          <a:xfrm>
            <a:off x="285749" y="872801"/>
            <a:ext cx="11601451" cy="1622749"/>
          </a:xfrm>
          <a:prstGeom prst="rect">
            <a:avLst/>
          </a:prstGeom>
          <a:noFill/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These layers recognize higher-level concepts.</a:t>
            </a:r>
          </a:p>
        </p:txBody>
      </p:sp>
    </p:spTree>
    <p:extLst>
      <p:ext uri="{BB962C8B-B14F-4D97-AF65-F5344CB8AC3E}">
        <p14:creationId xmlns:p14="http://schemas.microsoft.com/office/powerpoint/2010/main" val="4267221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324" y="5120640"/>
            <a:ext cx="10955353" cy="14601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300" b="1" dirty="0"/>
              <a:t>Going beyond image classification</a:t>
            </a:r>
            <a:endParaRPr lang="en-US" i="1" dirty="0">
              <a:solidFill>
                <a:schemeClr val="tx1"/>
              </a:solidFill>
            </a:endParaRPr>
          </a:p>
        </p:txBody>
      </p:sp>
      <p:pic>
        <p:nvPicPr>
          <p:cNvPr id="3074" name="Picture 2" descr="25 Machine Learning Projects for All Levels | DataCamp">
            <a:extLst>
              <a:ext uri="{FF2B5EF4-FFF2-40B4-BE49-F238E27FC236}">
                <a16:creationId xmlns:a16="http://schemas.microsoft.com/office/drawing/2014/main" id="{46F16E95-99AA-31AC-8E6D-BAF2AA4D91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4100" y="-77342"/>
            <a:ext cx="7790808" cy="5193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44974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2" y="0"/>
            <a:ext cx="11831217" cy="857250"/>
          </a:xfrm>
        </p:spPr>
        <p:txBody>
          <a:bodyPr>
            <a:normAutofit/>
          </a:bodyPr>
          <a:lstStyle/>
          <a:p>
            <a:r>
              <a:rPr lang="en-US" dirty="0"/>
              <a:t>Deep learning for more than image classification</a:t>
            </a:r>
            <a:endParaRPr lang="en-BE" dirty="0"/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2442331A-138F-420A-9DAB-C5DA984774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1950" y="2395018"/>
            <a:ext cx="3848100" cy="385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FDB0231-3C93-E53A-8348-7249B08F068A}"/>
              </a:ext>
            </a:extLst>
          </p:cNvPr>
          <p:cNvSpPr txBox="1">
            <a:spLocks/>
          </p:cNvSpPr>
          <p:nvPr/>
        </p:nvSpPr>
        <p:spPr>
          <a:xfrm>
            <a:off x="251408" y="1090093"/>
            <a:ext cx="11579807" cy="1443558"/>
          </a:xfrm>
          <a:prstGeom prst="rect">
            <a:avLst/>
          </a:prstGeom>
          <a:noFill/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 Object localization </a:t>
            </a:r>
            <a:r>
              <a:rPr lang="en-US" dirty="0">
                <a:solidFill>
                  <a:schemeClr val="tx1"/>
                </a:solidFill>
                <a:latin typeface="Söhne"/>
                <a:sym typeface="Wingdings" panose="05000000000000000000" pitchFamily="2" charset="2"/>
              </a:rPr>
              <a:t>(e.g.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  <a:sym typeface="Wingdings" panose="05000000000000000000" pitchFamily="2" charset="2"/>
              </a:rPr>
              <a:t> autonomous vehicles).</a:t>
            </a:r>
            <a:endParaRPr lang="en-US" b="0" i="0" dirty="0">
              <a:solidFill>
                <a:schemeClr val="tx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Söhne"/>
              </a:rPr>
              <a:t> S</a:t>
            </a: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egmentation models 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identify objects in images with precision.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These models achieve accurate pixel-level classification, effectively delineating objects such as cars and trees.</a:t>
            </a:r>
          </a:p>
        </p:txBody>
      </p:sp>
    </p:spTree>
    <p:extLst>
      <p:ext uri="{BB962C8B-B14F-4D97-AF65-F5344CB8AC3E}">
        <p14:creationId xmlns:p14="http://schemas.microsoft.com/office/powerpoint/2010/main" val="34961428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show_batch with spectrograms of sounds">
            <a:extLst>
              <a:ext uri="{FF2B5EF4-FFF2-40B4-BE49-F238E27FC236}">
                <a16:creationId xmlns:a16="http://schemas.microsoft.com/office/drawing/2014/main" id="{91AD8224-CB48-F8EA-E425-157FB08623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553"/>
          <a:stretch/>
        </p:blipFill>
        <p:spPr bwMode="auto">
          <a:xfrm>
            <a:off x="3011002" y="2076248"/>
            <a:ext cx="6169997" cy="4171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8DF7-BC2E-2615-E237-450FA082FE1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51408" y="1090092"/>
            <a:ext cx="11369091" cy="3339033"/>
          </a:xfrm>
          <a:noFill/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</a:t>
            </a: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Sound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can be converted into spectrograms for analysis by image recognition models.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Spectrograms display unique patterns for different sounds, aiding in accurate classification.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2" y="0"/>
            <a:ext cx="11831217" cy="857250"/>
          </a:xfrm>
        </p:spPr>
        <p:txBody>
          <a:bodyPr>
            <a:normAutofit/>
          </a:bodyPr>
          <a:lstStyle/>
          <a:p>
            <a:r>
              <a:rPr lang="en-US" dirty="0"/>
              <a:t>Image recognizers can handle non-image tasks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7594342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2" y="0"/>
            <a:ext cx="11831217" cy="857250"/>
          </a:xfrm>
        </p:spPr>
        <p:txBody>
          <a:bodyPr>
            <a:normAutofit/>
          </a:bodyPr>
          <a:lstStyle/>
          <a:p>
            <a:r>
              <a:rPr lang="en-US" dirty="0"/>
              <a:t>Image recognizers can handle non-image tasks</a:t>
            </a:r>
            <a:endParaRPr lang="en-BE" dirty="0"/>
          </a:p>
        </p:txBody>
      </p:sp>
      <p:pic>
        <p:nvPicPr>
          <p:cNvPr id="7170" name="Picture 2" descr="Converting a time series into an image">
            <a:extLst>
              <a:ext uri="{FF2B5EF4-FFF2-40B4-BE49-F238E27FC236}">
                <a16:creationId xmlns:a16="http://schemas.microsoft.com/office/drawing/2014/main" id="{E9DE8515-B989-DFFC-1CA0-248812C437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8368" y="1986882"/>
            <a:ext cx="8615265" cy="4290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8464769-7B64-331B-2C1E-571DDA72A207}"/>
              </a:ext>
            </a:extLst>
          </p:cNvPr>
          <p:cNvSpPr txBox="1">
            <a:spLocks/>
          </p:cNvSpPr>
          <p:nvPr/>
        </p:nvSpPr>
        <p:spPr>
          <a:xfrm>
            <a:off x="251408" y="1090093"/>
            <a:ext cx="11369091" cy="1443558"/>
          </a:xfrm>
          <a:prstGeom prst="rect">
            <a:avLst/>
          </a:prstGeom>
          <a:noFill/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</a:t>
            </a: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Time series 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can be plotted as images to emphasize key components like seasonality and anomalies.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Usage of GADF to convert time series data into images for olive oil classification</a:t>
            </a:r>
            <a:r>
              <a:rPr lang="en-US" dirty="0">
                <a:solidFill>
                  <a:schemeClr val="tx1"/>
                </a:solidFill>
                <a:latin typeface="Söhne"/>
              </a:rPr>
              <a:t> with 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image models.</a:t>
            </a:r>
          </a:p>
        </p:txBody>
      </p:sp>
    </p:spTree>
    <p:extLst>
      <p:ext uri="{BB962C8B-B14F-4D97-AF65-F5344CB8AC3E}">
        <p14:creationId xmlns:p14="http://schemas.microsoft.com/office/powerpoint/2010/main" val="24941190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2" y="0"/>
            <a:ext cx="11831217" cy="857250"/>
          </a:xfrm>
        </p:spPr>
        <p:txBody>
          <a:bodyPr>
            <a:normAutofit/>
          </a:bodyPr>
          <a:lstStyle/>
          <a:p>
            <a:r>
              <a:rPr lang="en-US" dirty="0"/>
              <a:t>Image recognizers can handle non-image tasks</a:t>
            </a:r>
            <a:endParaRPr lang="en-BE" dirty="0"/>
          </a:p>
        </p:txBody>
      </p:sp>
      <p:pic>
        <p:nvPicPr>
          <p:cNvPr id="8194" name="Picture 2" descr="Converting computer mouse behavior to an image">
            <a:extLst>
              <a:ext uri="{FF2B5EF4-FFF2-40B4-BE49-F238E27FC236}">
                <a16:creationId xmlns:a16="http://schemas.microsoft.com/office/drawing/2014/main" id="{4E68A052-6513-C439-A691-9B0217ACE8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1670" y="2539676"/>
            <a:ext cx="6368661" cy="3569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5BC1259-E949-A8DB-5545-6A2B7AA4070D}"/>
              </a:ext>
            </a:extLst>
          </p:cNvPr>
          <p:cNvSpPr txBox="1">
            <a:spLocks/>
          </p:cNvSpPr>
          <p:nvPr/>
        </p:nvSpPr>
        <p:spPr>
          <a:xfrm>
            <a:off x="251408" y="1090093"/>
            <a:ext cx="11831217" cy="1443558"/>
          </a:xfrm>
          <a:prstGeom prst="rect">
            <a:avLst/>
          </a:prstGeom>
          <a:noFill/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</a:t>
            </a: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Mouse movement and click data 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were utilized for fraud detection at Splunk.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The data was transformed into images displaying mouse pointer details and clicks using colored lines and circles.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Analysis with an image recognition model led to a successful fraud detection approach, resulting in a patent.</a:t>
            </a:r>
          </a:p>
        </p:txBody>
      </p:sp>
    </p:spTree>
    <p:extLst>
      <p:ext uri="{BB962C8B-B14F-4D97-AF65-F5344CB8AC3E}">
        <p14:creationId xmlns:p14="http://schemas.microsoft.com/office/powerpoint/2010/main" val="4460356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772D5-9450-844B-C284-5EC281D028E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59068" y="314985"/>
            <a:ext cx="11473865" cy="5529530"/>
          </a:xfrm>
        </p:spPr>
        <p:txBody>
          <a:bodyPr anchor="ctr">
            <a:normAutofit/>
          </a:bodyPr>
          <a:lstStyle/>
          <a:p>
            <a:pPr algn="ctr"/>
            <a:r>
              <a:rPr lang="en-US" sz="17900" dirty="0"/>
              <a:t>Questions?</a:t>
            </a:r>
            <a:endParaRPr lang="en-BE" sz="17900" dirty="0"/>
          </a:p>
        </p:txBody>
      </p:sp>
    </p:spTree>
    <p:extLst>
      <p:ext uri="{BB962C8B-B14F-4D97-AF65-F5344CB8AC3E}">
        <p14:creationId xmlns:p14="http://schemas.microsoft.com/office/powerpoint/2010/main" val="1098876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xkcd: Tasks">
            <a:extLst>
              <a:ext uri="{FF2B5EF4-FFF2-40B4-BE49-F238E27FC236}">
                <a16:creationId xmlns:a16="http://schemas.microsoft.com/office/drawing/2014/main" id="{798A7A7A-B5F2-B31A-8C0C-AB34C3947C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650"/>
          <a:stretch/>
        </p:blipFill>
        <p:spPr bwMode="auto">
          <a:xfrm>
            <a:off x="3909527" y="259093"/>
            <a:ext cx="4372947" cy="6339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5742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C845CF-DEE4-7E4E-D4DD-69301AEDF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612400"/>
          </a:xfrm>
        </p:spPr>
        <p:txBody>
          <a:bodyPr/>
          <a:lstStyle/>
          <a:p>
            <a:r>
              <a:rPr lang="en-US" b="1" dirty="0"/>
              <a:t>Overview</a:t>
            </a:r>
            <a:endParaRPr lang="en-BE" b="1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1D835E5-05F5-DD11-1557-8826379FA0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199" y="1206759"/>
            <a:ext cx="3362131" cy="5098445"/>
          </a:xfrm>
        </p:spPr>
        <p:txBody>
          <a:bodyPr>
            <a:normAutofit/>
          </a:bodyPr>
          <a:lstStyle/>
          <a:p>
            <a:pPr marL="342900" indent="-342900">
              <a:buClrTx/>
              <a:buFont typeface="+mj-lt"/>
              <a:buAutoNum type="arabicPeriod"/>
            </a:pPr>
            <a:r>
              <a:rPr lang="en-US" sz="2800" u="sng" dirty="0"/>
              <a:t>10’</a:t>
            </a:r>
            <a:r>
              <a:rPr lang="en-US" sz="2800" dirty="0"/>
              <a:t> Intro to neural networks &amp; SGD</a:t>
            </a:r>
          </a:p>
          <a:p>
            <a:pPr marL="342900" indent="-342900">
              <a:buClrTx/>
              <a:buFont typeface="+mj-lt"/>
              <a:buAutoNum type="arabicPeriod"/>
            </a:pPr>
            <a:r>
              <a:rPr lang="en-US" sz="2800" u="sng" dirty="0"/>
              <a:t>30’</a:t>
            </a:r>
            <a:r>
              <a:rPr lang="en-US" sz="2800" dirty="0"/>
              <a:t> Computer vision tutorial</a:t>
            </a:r>
          </a:p>
          <a:p>
            <a:pPr marL="342900" indent="-342900">
              <a:buClrTx/>
              <a:buFont typeface="+mj-lt"/>
              <a:buAutoNum type="arabicPeriod"/>
            </a:pPr>
            <a:r>
              <a:rPr lang="en-US" sz="2800" u="sng" dirty="0"/>
              <a:t>10’</a:t>
            </a:r>
            <a:r>
              <a:rPr lang="en-US" sz="2800" dirty="0"/>
              <a:t> What our image recognizer learned</a:t>
            </a:r>
          </a:p>
          <a:p>
            <a:pPr marL="342900" indent="-342900">
              <a:buClrTx/>
              <a:buFont typeface="+mj-lt"/>
              <a:buAutoNum type="arabicPeriod"/>
            </a:pPr>
            <a:r>
              <a:rPr lang="en-US" sz="2800" u="sng" dirty="0"/>
              <a:t>10’</a:t>
            </a:r>
            <a:r>
              <a:rPr lang="en-US" sz="2800" dirty="0"/>
              <a:t> Going beyond image classification</a:t>
            </a:r>
          </a:p>
        </p:txBody>
      </p:sp>
      <p:pic>
        <p:nvPicPr>
          <p:cNvPr id="10244" name="Picture 4" descr="Powering Innovation: The Role of AI and Machine Learning in Computer Vision  on Edge">
            <a:extLst>
              <a:ext uri="{FF2B5EF4-FFF2-40B4-BE49-F238E27FC236}">
                <a16:creationId xmlns:a16="http://schemas.microsoft.com/office/drawing/2014/main" id="{F1C43093-B28D-E7EF-3130-133A684D5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8321" y="1101012"/>
            <a:ext cx="8083679" cy="4408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2761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0058400" cy="857250"/>
          </a:xfrm>
        </p:spPr>
        <p:txBody>
          <a:bodyPr/>
          <a:lstStyle/>
          <a:p>
            <a:r>
              <a:rPr lang="en-US" dirty="0"/>
              <a:t>What are neural networks?</a:t>
            </a:r>
            <a:endParaRPr lang="en-BE" dirty="0"/>
          </a:p>
        </p:txBody>
      </p:sp>
      <p:pic>
        <p:nvPicPr>
          <p:cNvPr id="1028" name="Picture 4" descr="Building a Simple Neural Network from Scratch | by Akarsh Saxena | Towards  Data Science">
            <a:extLst>
              <a:ext uri="{FF2B5EF4-FFF2-40B4-BE49-F238E27FC236}">
                <a16:creationId xmlns:a16="http://schemas.microsoft.com/office/drawing/2014/main" id="{FCB3D9B3-F626-F20B-4ADC-566FE5A55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834" y="2788371"/>
            <a:ext cx="5836057" cy="3372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wesome Drawing tools for Neural Net Architecture | Kaggle">
            <a:extLst>
              <a:ext uri="{FF2B5EF4-FFF2-40B4-BE49-F238E27FC236}">
                <a16:creationId xmlns:a16="http://schemas.microsoft.com/office/drawing/2014/main" id="{A8F178F0-7D7E-8E81-7E58-A68640A7EF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6" t="5022" r="2656" b="8934"/>
          <a:stretch/>
        </p:blipFill>
        <p:spPr bwMode="auto">
          <a:xfrm>
            <a:off x="6983574" y="3266103"/>
            <a:ext cx="4591976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8DF7-BC2E-2615-E237-450FA082FE1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16399" y="868978"/>
            <a:ext cx="11661275" cy="5377478"/>
          </a:xfrm>
          <a:noFill/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Söhne"/>
              </a:rPr>
              <a:t> F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lexible mathematical functions whose behavior is determined by their weights.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Inputs are data like images, with weights determining the network's behavior.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Results are the output produced by the network, classifications like “bird” or “forest.”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Performance is evaluated based on accuracy of predicted  outcomes.</a:t>
            </a:r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139830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0058400" cy="857250"/>
          </a:xfrm>
        </p:spPr>
        <p:txBody>
          <a:bodyPr/>
          <a:lstStyle/>
          <a:p>
            <a:r>
              <a:rPr lang="en-US" dirty="0"/>
              <a:t>How are neural networks trained?</a:t>
            </a:r>
            <a:endParaRPr lang="en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8DF7-BC2E-2615-E237-450FA082FE1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16400" y="878503"/>
            <a:ext cx="11556500" cy="5537200"/>
          </a:xfrm>
          <a:noFill/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Söhne"/>
              </a:rPr>
              <a:t> T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raining neural networks involves finding optimal weight assignments through processes like stochastic gradient descent (SGD).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SGD provides a general method for updating weights.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The </a:t>
            </a: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training loop 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involves feeding inputs to the model, evaluating its performance, and updating weights accordingly.</a:t>
            </a:r>
          </a:p>
          <a:p>
            <a:pPr marL="0" indent="0">
              <a:buNone/>
            </a:pPr>
            <a:endParaRPr lang="en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26585D-66FC-B234-5CA9-3BDCA92AB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545" y="3586312"/>
            <a:ext cx="10640910" cy="2257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178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3D4B952-AECD-90DC-63C5-43A29449540D}"/>
              </a:ext>
            </a:extLst>
          </p:cNvPr>
          <p:cNvSpPr txBox="1">
            <a:spLocks/>
          </p:cNvSpPr>
          <p:nvPr/>
        </p:nvSpPr>
        <p:spPr>
          <a:xfrm>
            <a:off x="216400" y="878503"/>
            <a:ext cx="11556500" cy="2550497"/>
          </a:xfrm>
          <a:prstGeom prst="rect">
            <a:avLst/>
          </a:prstGeom>
          <a:noFill/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Essential optimization algorithm for ML model training.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Söhne"/>
              </a:rPr>
              <a:t> U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pdates model parameters iteratively to minimize loss.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Adjusts parameters in direction reducing loss.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Learning rate crucial for convergence and stability.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Computes gradients using random mini-batches, making it efficient for large datasets.</a:t>
            </a:r>
          </a:p>
          <a:p>
            <a:pPr marL="0" indent="0">
              <a:buNone/>
            </a:pPr>
            <a:endParaRPr lang="en-B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1" y="0"/>
            <a:ext cx="11134725" cy="857250"/>
          </a:xfrm>
        </p:spPr>
        <p:txBody>
          <a:bodyPr>
            <a:normAutofit/>
          </a:bodyPr>
          <a:lstStyle/>
          <a:p>
            <a:r>
              <a:rPr lang="en-US" dirty="0"/>
              <a:t>What is stochastic gradient descent, really?</a:t>
            </a:r>
            <a:endParaRPr lang="en-BE" dirty="0"/>
          </a:p>
        </p:txBody>
      </p:sp>
      <p:pic>
        <p:nvPicPr>
          <p:cNvPr id="2050" name="Picture 2" descr="stochastic gradient descent in machine learning Cheap Sale - OFF 54%">
            <a:extLst>
              <a:ext uri="{FF2B5EF4-FFF2-40B4-BE49-F238E27FC236}">
                <a16:creationId xmlns:a16="http://schemas.microsoft.com/office/drawing/2014/main" id="{DB90C71D-828C-257A-5F38-1C89A95EA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1250" y="3276787"/>
            <a:ext cx="4305300" cy="287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tochastic vs Batch Gradient Descent ...">
            <a:extLst>
              <a:ext uri="{FF2B5EF4-FFF2-40B4-BE49-F238E27FC236}">
                <a16:creationId xmlns:a16="http://schemas.microsoft.com/office/drawing/2014/main" id="{79F51F8C-931C-998D-1D86-B4916DA3C5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3322" y="3429000"/>
            <a:ext cx="4131328" cy="2632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6163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3D4B952-AECD-90DC-63C5-43A29449540D}"/>
              </a:ext>
            </a:extLst>
          </p:cNvPr>
          <p:cNvSpPr txBox="1">
            <a:spLocks/>
          </p:cNvSpPr>
          <p:nvPr/>
        </p:nvSpPr>
        <p:spPr>
          <a:xfrm>
            <a:off x="216400" y="878503"/>
            <a:ext cx="11556500" cy="1248247"/>
          </a:xfrm>
          <a:prstGeom prst="rect">
            <a:avLst/>
          </a:prstGeom>
          <a:noFill/>
        </p:spPr>
        <p:txBody>
          <a:bodyPr vert="horz" lIns="0" tIns="45720" rIns="0" bIns="45720" rtlCol="0">
            <a:normAutofit fontScale="92500"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Deep learning library with high level API for beginners and low level API for advanced users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Based on </a:t>
            </a:r>
            <a:r>
              <a:rPr lang="en-US" dirty="0" err="1"/>
              <a:t>PyTorch</a:t>
            </a: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Free course “Practical Deep Learning for Coders” teaches </a:t>
            </a:r>
            <a:r>
              <a:rPr lang="en-US" dirty="0" err="1"/>
              <a:t>FastAI</a:t>
            </a: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1" y="0"/>
            <a:ext cx="11134725" cy="857250"/>
          </a:xfrm>
        </p:spPr>
        <p:txBody>
          <a:bodyPr>
            <a:normAutofit/>
          </a:bodyPr>
          <a:lstStyle/>
          <a:p>
            <a:r>
              <a:rPr lang="en-US" dirty="0"/>
              <a:t>About </a:t>
            </a:r>
            <a:r>
              <a:rPr lang="en-US" dirty="0" err="1"/>
              <a:t>FastAI</a:t>
            </a:r>
            <a:endParaRPr lang="en-BE" dirty="0"/>
          </a:p>
        </p:txBody>
      </p:sp>
      <p:pic>
        <p:nvPicPr>
          <p:cNvPr id="1026" name="Picture 2" descr="Information 11 00108 g001 550">
            <a:extLst>
              <a:ext uri="{FF2B5EF4-FFF2-40B4-BE49-F238E27FC236}">
                <a16:creationId xmlns:a16="http://schemas.microsoft.com/office/drawing/2014/main" id="{BA7D4DB2-C6DD-5435-1B82-A792F81C70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1979" y="2068938"/>
            <a:ext cx="3761590" cy="4789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56243-CFDF-474E-7C1D-CE83461ACFD0}"/>
              </a:ext>
            </a:extLst>
          </p:cNvPr>
          <p:cNvSpPr txBox="1">
            <a:spLocks/>
          </p:cNvSpPr>
          <p:nvPr/>
        </p:nvSpPr>
        <p:spPr>
          <a:xfrm>
            <a:off x="216400" y="1839344"/>
            <a:ext cx="5591166" cy="1739711"/>
          </a:xfrm>
          <a:prstGeom prst="rect">
            <a:avLst/>
          </a:prstGeom>
          <a:noFill/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425320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BE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BE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B76D919A-FC3E-4B4E-BAF0-ED6CFB8DC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B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324" y="5120640"/>
            <a:ext cx="10955353" cy="146015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5300" b="1" dirty="0"/>
              <a:t>Time for an image classifier tutorial!</a:t>
            </a:r>
            <a:br>
              <a:rPr lang="en-US" dirty="0"/>
            </a:br>
            <a:r>
              <a:rPr lang="en-BE" i="1" dirty="0">
                <a:solidFill>
                  <a:schemeClr val="tx1"/>
                </a:solidFill>
              </a:rPr>
              <a:t>https://github.com/MaartenKnaepen/Intro-to-computer-vision</a:t>
            </a:r>
            <a:endParaRPr lang="en-US" i="1" dirty="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F66ACBD-1C82-4782-AA7C-05504DD7DE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BE"/>
          </a:p>
        </p:txBody>
      </p:sp>
      <p:pic>
        <p:nvPicPr>
          <p:cNvPr id="2050" name="Picture 2" descr="Introduction to PyTorch | Deep Learning | Udacity">
            <a:extLst>
              <a:ext uri="{FF2B5EF4-FFF2-40B4-BE49-F238E27FC236}">
                <a16:creationId xmlns:a16="http://schemas.microsoft.com/office/drawing/2014/main" id="{FF92DD55-B07F-7ED6-51D7-04A3F2751D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40" b="3574"/>
          <a:stretch/>
        </p:blipFill>
        <p:spPr bwMode="auto">
          <a:xfrm>
            <a:off x="-3175" y="0"/>
            <a:ext cx="12192000" cy="5157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5740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8DF7-BC2E-2615-E237-450FA082FE1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85750" y="872801"/>
            <a:ext cx="11677650" cy="5089849"/>
          </a:xfrm>
          <a:noFill/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Deep learning models often appear as "black box" models.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Söhne"/>
              </a:rPr>
              <a:t> R</a:t>
            </a: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esearch exists on how to interpret and understand them.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Visualizing neural network weights provides insights into model behavior.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 </a:t>
            </a: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Let’s dive into the various layers of our model!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C48FEB-7CCA-14A3-2515-7BBD46A4093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2" y="0"/>
            <a:ext cx="11791951" cy="857250"/>
          </a:xfrm>
        </p:spPr>
        <p:txBody>
          <a:bodyPr>
            <a:normAutofit/>
          </a:bodyPr>
          <a:lstStyle/>
          <a:p>
            <a:r>
              <a:rPr lang="en-US" dirty="0"/>
              <a:t>What did our image recognizer learn?</a:t>
            </a:r>
            <a:endParaRPr lang="en-BE" b="1" dirty="0"/>
          </a:p>
        </p:txBody>
      </p:sp>
    </p:spTree>
    <p:extLst>
      <p:ext uri="{BB962C8B-B14F-4D97-AF65-F5344CB8AC3E}">
        <p14:creationId xmlns:p14="http://schemas.microsoft.com/office/powerpoint/2010/main" val="283689821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4044</TotalTime>
  <Words>641</Words>
  <Application>Microsoft Office PowerPoint</Application>
  <PresentationFormat>Widescreen</PresentationFormat>
  <Paragraphs>58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Söhne</vt:lpstr>
      <vt:lpstr>Retrospect</vt:lpstr>
      <vt:lpstr>Introduction to computer vision</vt:lpstr>
      <vt:lpstr>PowerPoint Presentation</vt:lpstr>
      <vt:lpstr>Overview</vt:lpstr>
      <vt:lpstr>What are neural networks?</vt:lpstr>
      <vt:lpstr>How are neural networks trained?</vt:lpstr>
      <vt:lpstr>What is stochastic gradient descent, really?</vt:lpstr>
      <vt:lpstr>About FastAI</vt:lpstr>
      <vt:lpstr>Time for an image classifier tutorial! https://github.com/MaartenKnaepen/Intro-to-computer-vision</vt:lpstr>
      <vt:lpstr>What did our image recognizer learn?</vt:lpstr>
      <vt:lpstr>What our image recognizer learned – Layer 1</vt:lpstr>
      <vt:lpstr>What our image recognizer learned – Layer 2</vt:lpstr>
      <vt:lpstr>What our image recognizer learned – Layer 3</vt:lpstr>
      <vt:lpstr>What our image recognizer learned – Layers 4-5</vt:lpstr>
      <vt:lpstr>Going beyond image classification</vt:lpstr>
      <vt:lpstr>Deep learning for more than image classification</vt:lpstr>
      <vt:lpstr>Image recognizers can handle non-image tasks</vt:lpstr>
      <vt:lpstr>Image recognizers can handle non-image tasks</vt:lpstr>
      <vt:lpstr>Image recognizers can handle non-image tasks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computer vision</dc:title>
  <dc:creator>MKnaepen</dc:creator>
  <cp:lastModifiedBy>MKnaepen</cp:lastModifiedBy>
  <cp:revision>6</cp:revision>
  <dcterms:created xsi:type="dcterms:W3CDTF">2024-04-20T10:20:05Z</dcterms:created>
  <dcterms:modified xsi:type="dcterms:W3CDTF">2024-04-23T12:33:57Z</dcterms:modified>
</cp:coreProperties>
</file>

<file path=docProps/thumbnail.jpeg>
</file>